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D0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3"/>
    <p:restoredTop sz="94686"/>
  </p:normalViewPr>
  <p:slideViewPr>
    <p:cSldViewPr>
      <p:cViewPr varScale="1">
        <p:scale>
          <a:sx n="88" d="100"/>
          <a:sy n="88" d="100"/>
        </p:scale>
        <p:origin x="11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16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xmlns="" id="{8FDAA514-89FD-5240-8330-42392E3E34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xmlns="" id="{D8A523A0-55C8-D74B-BF5D-497053770A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2485C983-B2C6-B74A-94A4-9A87902FC9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188A87B5-4237-8D4F-9795-A3E783BAA2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xmlns="" id="{2D8FBD68-E8BD-794F-800E-47EC815C43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xmlns="" id="{81622C8E-5BAA-1B4C-BD3D-3E44EA02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D7F15C8-5E86-614D-BFEA-6E061594023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9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xmlns="" id="{AE3D2439-EFCD-5E4B-A001-37D9F932C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BF8DD8-412A-F342-9BE3-B95E4018DC83}" type="slidenum">
              <a:rPr lang="es-ES" altLang="es-ES" sz="1300"/>
              <a:pPr eaLnBrk="1" hangingPunct="1"/>
              <a:t>1</a:t>
            </a:fld>
            <a:endParaRPr lang="es-ES" altLang="es-ES" sz="13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89E76B3-73E3-164D-B7A7-F2E408238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6E3F27E3-B5C3-6E48-8B57-9F9907307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16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10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260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11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75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12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46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13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86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14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24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15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252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16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3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17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785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18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9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2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41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3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8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4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3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5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8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6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93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7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63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8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85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9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4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A858B0-CF70-2E45-9873-6E9BA5080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0251208-3C58-4F44-A102-8915E95F4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823BAB-32D2-A445-8623-817D56604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F8B62-0877-154F-8C7E-A9F0C7DE82C1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613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3EACFE-C15D-9242-9DBB-FA3FE8139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16CF1E-3454-2D4C-B2FF-6A7BCA055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C56DAB6-384A-A04E-A228-0984453E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1D4AD-422B-3243-9D4E-4E6C5E40618A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3604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D6C154-6DD9-8E4F-B961-2ED87C1D3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F8E7FA-90C7-A94F-BE9F-860A315D7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7022DF-CA30-1243-8C9C-5F9FC2D72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80F0C-C3FA-6340-9C2F-84D54099A5FE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848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D7CC5E-618F-4945-9BB9-56685FA7F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D4B5C1-CB3C-A240-821C-218A09235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32FA04-24AE-7E4B-BD1F-3EC1C6E0D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97636-C41F-D74A-BFA5-F2D608424EB5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18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DA34E81-9467-AF4A-B677-99D8B417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316592-8E5D-3E4D-9ACC-31E408A87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01FF8F-7228-6A49-B21F-5032B1B57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6D08A-D456-7C44-B8E0-97D7F2888762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8191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304850-D84D-164F-A836-8B222A613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5E477D-C066-1044-92F5-C82661533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C7ECAC-939C-484E-B2E2-F2F0A6234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9422A-1F72-5443-949D-816F01C5DCC0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626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53BC9A-163F-CA49-AFC5-784C6F7A5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B5FBED9-5ACB-2D46-8C80-E87B3503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E24C261-10CC-CF4B-8A03-FE051F385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710A7-BC9A-F541-BDA1-ED3337F9DE1B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2074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40162A-9B92-8049-974F-07F9EC215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945207E-97C8-4E48-B0BB-54277A1C4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18276FB-38D4-8E41-B406-51365E2F1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B6B05-D9B6-B848-BE16-C8382F43019D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489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5A90FBD-7B02-9D4B-83F5-B1C26D808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BDD9414-1334-7545-8A95-B478DB7BA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8D00563-F29D-A94D-B97B-19CD864F6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50A3D-A98F-4E45-8C33-68EF1E78EC96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4954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009E38-840D-F946-B9EE-F78187B45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A3CFE7-FB36-B746-A394-00C480F3C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124B6A-2498-F548-8D2E-0B7C03BCD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326F7-49CA-B24D-AE44-6246989F766F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836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4C54F3-F7BF-3E46-AF97-835663126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083E00-6AD6-4C43-A749-831B98235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8AF0AE-EC40-054C-ACD8-6FB4D8D6E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F8841-978A-6B41-971A-092400041E61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4997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A5A2BF7-3F5E-7146-8829-7209C7C8D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210416A-9FA4-D143-971C-E8747774A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7D8A078-4EC5-D14C-AFA9-64FF51C4DF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B5B0A09-2C54-214A-BBD0-729D80E4E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E6F6F8F-2616-2E4E-B5E3-927F181A1C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0FDE79-D12D-614D-B8B3-69E7ACAD5F4E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file:////var/folders/6y/1nskqhks6r95tz5lg2y_swfw0000gn/T/com.microsoft.Word/WebArchiveCopyPasteTempFiles/portal_transparencia_03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8">
            <a:extLst>
              <a:ext uri="{FF2B5EF4-FFF2-40B4-BE49-F238E27FC236}">
                <a16:creationId xmlns:a16="http://schemas.microsoft.com/office/drawing/2014/main" xmlns="" id="{BFC552BC-07BF-6749-812A-A52D5E8B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49275"/>
            <a:ext cx="1963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800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xmlns="" id="{138897ED-F98B-E841-979E-C8A16B604E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56015"/>
            <a:ext cx="7848600" cy="115252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s-ES" sz="27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La publicidad activa en la ley de transparencia (Contratos)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147AAFD-1F6D-2046-B46F-5989F97D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62" y="58356"/>
            <a:ext cx="1957685" cy="9943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527D4F3-47B3-9044-BF12-44FD272036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313"/>
            <a:ext cx="9144000" cy="561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/var/folders/6y/1nskqhks6r95tz5lg2y_swfw0000gn/T/com.microsoft.Word/WebArchiveCopyPasteTempFiles/portal_transparencia_03.jpg">
            <a:extLst>
              <a:ext uri="{FF2B5EF4-FFF2-40B4-BE49-F238E27FC236}">
                <a16:creationId xmlns:a16="http://schemas.microsoft.com/office/drawing/2014/main" xmlns="" id="{9C926D38-2D30-954E-8A68-08E322AFEBDE}"/>
              </a:ext>
            </a:extLst>
          </p:cNvPr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2"/>
          <a:stretch/>
        </p:blipFill>
        <p:spPr bwMode="auto">
          <a:xfrm>
            <a:off x="0" y="1273143"/>
            <a:ext cx="9144000" cy="5614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41" name="Text Box 19">
            <a:extLst>
              <a:ext uri="{FF2B5EF4-FFF2-40B4-BE49-F238E27FC236}">
                <a16:creationId xmlns:a16="http://schemas.microsoft.com/office/drawing/2014/main" xmlns="" id="{D0FAAC65-FC4F-1B40-B35F-27FB559A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6611779"/>
            <a:ext cx="2736206" cy="246221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accent1">
                    <a:lumMod val="90000"/>
                  </a:schemeClr>
                </a:solidFill>
              </a:rPr>
              <a:t>Luis Hernández Olivera  </a:t>
            </a:r>
            <a:r>
              <a:rPr lang="es-ES_tradnl" altLang="es-ES" sz="1000" dirty="0" err="1">
                <a:solidFill>
                  <a:schemeClr val="accent1">
                    <a:lumMod val="90000"/>
                  </a:schemeClr>
                </a:solidFill>
              </a:rPr>
              <a:t>olivera@usal.es</a:t>
            </a:r>
            <a:endParaRPr lang="es-ES_tradnl" altLang="es-ES" sz="10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G. Relación anonimizada de las preguntas y respuestas más frecuentes en las consultas en materia de contratación </a:t>
            </a:r>
          </a:p>
          <a:p>
            <a:pPr eaLnBrk="1" hangingPunct="1"/>
            <a:endParaRPr lang="es-ES" altLang="es-ES" sz="1600" b="1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Todas las consultas y cuestiones más frecuentes que se planteen a la entidad en materia de contratación deben ser objeto de publicidad activa y, como tal, se publicarán no sólo aquellas cuestiones que se planteen más a menudo, sino también aquellas que pueden suscitar un interés general.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H. Resoluciones de los recursos especiales, cuestiones de nulidad, resoluciones judiciales definitivas en materia de contratación, actos de desistimiento, renuncia y resolución de contratos</a:t>
            </a:r>
          </a:p>
          <a:p>
            <a:pPr eaLnBrk="1" hangingPunct="1"/>
            <a:endParaRPr lang="es-ES" altLang="es-ES" sz="1600" b="1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Las entidades deben dar publicidad a las resoluciones de los recursos especiales, cuestiones de nulidad y resoluciones judiciales definitivas en materia de contratación de todos los procedimientos en los que son parte.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hará constar la sentencia o resolución, la fecha, el órgano que resuelve, las partes implicadas en el proceso y el objeto del contrato con un enlace al texto íntegro de la resolución o sentencia.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I. Datos estadísticos de contratación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recopilación de datos estadísticos sobre los porcentajes, el volumen presupuestario de los contratos adjudicados de acuerdo con cada uno de los procedimientos establecidos por la LCSP, y el volumen presupuestario contratado por los diversos adjudicatarios en los últimos 5 años se debe publicar. 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En el caso de las comunidades autónomas la elabora la Dirección General de Contratación Pública y se publicita en el portal Gobierno Abierto.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J. Datos del Registro público de contratos, del Registro electrónico de empresas licitadoras y del Registro Oficial de Empresas Clasificadas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Estos datos se encuentran en la página web del correspondiente órgano consultivo de contratación. El Consejo Consultivo en el caso de Castilla y León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K. Relación de los puestos ocupados por personal adscrito por los adjudicatarios de contratos firmados por la Administración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refiere a los puestos de carácter permanente del personal adscrito por los adjudicatarios de contratos firmados con la Administración que, en virtud del contrato, lleve a cabo una actividad, un servicio o una obra, con indicación del régimen de dedicación y el régimen retributivo y las tareas que lleva a cabo.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Según la legislación vigente, la Administración no tiene personal permanente de ninguna empresa adjudicataria de un contrato público, ya que por definición los contratos tienen una vigencia temporal concreta.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K. Relación de los puestos ocupados por personal adscrito por los adjudicatarios de contratos firmados por la Administración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refiere a los puestos de carácter permanente del personal adscrito por los adjudicatarios de contratos firmados con la Administración que, en virtud del contrato, lleve a cabo una actividad, un servicio o una obra, con indicación del régimen de dedicación y el régimen retributivo y las tareas que lleva a cabo.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Según la legislación vigente, la Administración no tiene personal permanente de ninguna empresa adjudicataria de un contrato público, ya que por definición los contratos tienen una vigencia temporal concreta.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publicidad de la información de </a:t>
            </a:r>
            <a:r>
              <a:rPr lang="es-ES" altLang="es-ES" sz="1600" dirty="0" smtClean="0">
                <a:solidFill>
                  <a:srgbClr val="A50021"/>
                </a:solidFill>
                <a:latin typeface="Verdana" panose="020B0604030504040204" pitchFamily="34" charset="0"/>
              </a:rPr>
              <a:t>contratación </a:t>
            </a: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hace 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puntos A al D:  enlazando con el perfil del contratante alojado en la Plataforma de servicios de contratación pública ( PSCP)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puntos E al J: enlazando a las direcciones electrónicas que se han facilitado en la explicación de cada uno de estos puntos.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punto K se hace con una leyenda que indique que, de acuerdo con la normativa vigente, las entidades no pueden tener adscrito permanentemente personal de los adjudicatarios a sus dependencias públicas.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Toda la información que se publique debe estar anonimizada y debe cumplir la normativa de protección de datos de carácter personal.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publica la siguiente información: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a. El texto íntegro de los convenios de colaboración y encargos de gestión vigentes el 1 de enero del año en curso, incluidos los que se encuentran en situación de prórroga expresa o tácita.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b. Las modificaciones del objeto, la duración, las partes firmantes, las aportaciones económicas, etc.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c. Las prórrogas expresas.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d. La información relativa al cumplimiento y ejecución.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Convenios y encargos de gestión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b="1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información afecta a los siguientes convenios, encargos de gestión y protocolos: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Los convenios interadministrativos, </a:t>
            </a:r>
            <a:r>
              <a:rPr lang="es-ES" altLang="es-ES" sz="1600" dirty="0" err="1">
                <a:solidFill>
                  <a:srgbClr val="A50021"/>
                </a:solidFill>
                <a:latin typeface="Verdana" panose="020B0604030504040204" pitchFamily="34" charset="0"/>
              </a:rPr>
              <a:t>intraadministrativos</a:t>
            </a: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 y suscritos con personas privadas de acuerdo con el art. 47 de la Ley 40/2015. Incluyen los convenios suscritos por las entidades con: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Los órganos de la Administración General del Estado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Comunidades autónomas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Órganos constitucionales y/o estatutarios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Órganos públicos de otros estados y/o organismos internacionales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Personas privadas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Convenios y encargos de gestión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publicidad activa relativa a los contratos debe incluir: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1. La información sobre la entidad y los órganos de contratación.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2. Licitaciones en trámite.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3. Los contratos programados.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4. Las adjudicaciones y formalizaciones de los contratos.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5. Las modificaciones, prórrogas, licitaciones anuladas y resoluciones anticipadas de los contratos.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6. Los acuerdos y criterios interpretativos de los órganos consultivos.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7. Las preguntas y respuestas más frecuentes en materia de contratación.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publicidad activa relativa a los contratos debe incluir: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8. Las resoluciones de los recursos especiales, cuestiones de nulidad, resoluciones judiciales, actos de desistimiento, renuncia y resolución.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9. Los datos estadísticos de contratación.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10. Los datos del Registro Público de Contratos, Registro electrónico de empresas licitadoras y Registro Oficial de Empresas Clasificadas.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11. La relación de los puestos ocupados con carácter permanente en una dependencia o establecimiento público por personal adscrito por los adjudicatarios de contratos de obra o servicio suscritos con las entidades 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0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A. Información sobre la entidad y los órganos de contratación. 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Los datos del órgano de contratación debe incluir la información para relacionarse con el órgano de contratación: 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los puntos de contacto, 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números de teléfono y fax, 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dirección postal y electrónica, 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informaciones, anuncios y documentos, tales como las instrucciones internas de contratación, 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modelos de documentos y la información particular relativa a los contratos que se celebren.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B. Licitaciones en trámite</a:t>
            </a:r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información que se publicará referente a las licitaciones en trámite debe incluir, como mínimo: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	el tipo de contrato, 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	el objeto contractual, 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	el contenido económico -que debe indicar el valor estimado, 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	los pliegos de cláusulas administrativas particulares y 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	los pliegos de prescripciones técnicas particulares.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C. Contratación programada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Todas las entidades del sector público deben programar la actividad de contratación pública que tengan que desarrollar en un ejercicio presupuestario o períodos plurianuales (art. 28 de la LCSP). La contratación programada tiene carácter informativo 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Las previsiones de contratos que tengan un valor especialmente significativo se comunicarán a la Dirección General de Contratación Pública :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Los contratos de obras, que tengan un valor superior a seis millones.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- Los contratos de servicios, suministros un valor superior a un millón.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D. Adjudicaciones y formalizaciones de contratos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dará publicidad a los contratos adjudicados con el detalle de información siguiente: el objeto, el importe de licitación y de adjudicación, el procedimiento utilizado para contratar, la identidad del adjudicatario, la duración, el número de licitadores, los criterios de adjudicación, el cuadro comparativo de ofertas y las puntuaciones respectivas, así como los acuerdos e informes técnicos del proceso de contratación.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Esta información debe estar actualizada y hacer referencia, al menos, a los últimos cinco años. 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E. Modificaciones, prórrogas, licitaciones anuladas y resoluciones anticipadas de los contratos</a:t>
            </a:r>
          </a:p>
          <a:p>
            <a:pPr eaLnBrk="1" hangingPunct="1"/>
            <a:endParaRPr lang="es-ES" altLang="es-ES" sz="1600" b="1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dará publicidad a las variaciones que se producen en los contratos ya adjudicados (modificaciones, prórrogas y resoluciones anticipadas, y también variaciones en el proceso de licitación, como las licitaciones anuladas).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Contratos, convenios y encargos de gestión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b="1" dirty="0">
                <a:solidFill>
                  <a:srgbClr val="A50021"/>
                </a:solidFill>
                <a:latin typeface="Verdana" panose="020B0604030504040204" pitchFamily="34" charset="0"/>
              </a:rPr>
              <a:t>F. Acuerdos y criterios interpretativos de los órganos consultivos de contratación</a:t>
            </a:r>
          </a:p>
          <a:p>
            <a:pPr eaLnBrk="1" hangingPunct="1"/>
            <a:endParaRPr lang="es-ES" altLang="es-ES" sz="1600" b="1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publicarán los acuerdos y criterios interpretativos referentes a los contratos sobre los que se haya pedido un pronunciamiento al órgano consultivo de contratación correspondiente y otros informes o recomendaciones de la Junta que puedan tener interés por el ente público.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Contratos </a:t>
            </a:r>
            <a:endParaRPr lang="es-ES" altLang="es-ES" sz="1600" b="1" dirty="0">
              <a:solidFill>
                <a:srgbClr val="FF0000"/>
              </a:solidFill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-1064" t="6253" r="299" b="2938"/>
          <a:stretch/>
        </p:blipFill>
        <p:spPr>
          <a:xfrm>
            <a:off x="-148691" y="1104688"/>
            <a:ext cx="9292691" cy="2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357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1640</Words>
  <Application>Microsoft Macintosh PowerPoint</Application>
  <PresentationFormat>Presentación en pantalla (4:3)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ＭＳ Ｐゴシック</vt:lpstr>
      <vt:lpstr>Verdana</vt:lpstr>
      <vt:lpstr>Arial</vt:lpstr>
      <vt:lpstr>Diseño predeterminado</vt:lpstr>
      <vt:lpstr>La publicidad activa en la ley de transparencia (Contratos)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la suya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y selección de documentos</dc:title>
  <dc:creator>Luis</dc:creator>
  <cp:lastModifiedBy>Usuario de Microsoft Office</cp:lastModifiedBy>
  <cp:revision>267</cp:revision>
  <cp:lastPrinted>2018-10-11T15:30:00Z</cp:lastPrinted>
  <dcterms:created xsi:type="dcterms:W3CDTF">2003-10-23T17:14:47Z</dcterms:created>
  <dcterms:modified xsi:type="dcterms:W3CDTF">2019-11-18T18:02:11Z</dcterms:modified>
</cp:coreProperties>
</file>